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84" r:id="rId2"/>
    <p:sldId id="283" r:id="rId3"/>
    <p:sldId id="287" r:id="rId4"/>
    <p:sldId id="288" r:id="rId5"/>
    <p:sldId id="294" r:id="rId6"/>
    <p:sldId id="290" r:id="rId7"/>
    <p:sldId id="289" r:id="rId8"/>
    <p:sldId id="291" r:id="rId9"/>
    <p:sldId id="285" r:id="rId10"/>
    <p:sldId id="292" r:id="rId11"/>
    <p:sldId id="293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43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1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48"/>
  </p:normalViewPr>
  <p:slideViewPr>
    <p:cSldViewPr snapToGrid="0">
      <p:cViewPr>
        <p:scale>
          <a:sx n="76" d="100"/>
          <a:sy n="76" d="100"/>
        </p:scale>
        <p:origin x="946" y="125"/>
      </p:cViewPr>
      <p:guideLst>
        <p:guide orient="horz" pos="2160"/>
        <p:guide pos="143"/>
        <p:guide pos="7537"/>
        <p:guide pos="1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27:42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24575,'1'13'0,"0"0"0,1 0 0,8 24 0,-3-8 0,5 11 0,1-1 0,26 54 0,-24-61 0,-2 0 0,-1 1 0,-1 0 0,8 45 0,-15-26 0,-3-36 0,0-1 0,1 1 0,0 0 0,7 20 0,-8-32 0,1 0 0,-1 0 0,1-1 0,0 1 0,1 0 0,-1-1 0,0 1 0,1-1 0,0 0 0,0 0 0,0 0 0,0 0 0,0 0 0,1-1 0,-1 1 0,1-1 0,-1 0 0,1 0 0,0 0 0,7 1 0,10 2 0,0-2 0,0-1 0,0-1 0,1 0 0,-1-2 0,26-3 0,28 0 0,-5 2 0,130 4 0,-132 11 0,-50-9 0,0 0 0,24 1 0,4-3 0,141 13 0,-109-6 0,1-4 0,103-7 0,-60 0 0,-16 1 0,124 3 0,-116 11 0,34 2 0,755-14 0,-435-3 0,-403 3 0,75-3 0,-137 3 0,-1-2 0,1 1 0,0 0 0,-1 0 0,1-1 0,-1 1 0,1-1 0,-1 0 0,1 0 0,-1 0 0,1 0 0,-1 0 0,0-1 0,1 1 0,-1-1 0,0 0 0,0 1 0,0-1 0,0 0 0,-1 0 0,1 0 0,0 0 0,-1 0 0,0-1 0,1 1 0,1-5 0,-2 1 0,0-1 0,0 1 0,0-1 0,-1 1 0,0-1 0,0 0 0,0 1 0,-1-1 0,-3-9 0,-8-73-98,4 0 0,4-149-1,5 145-971,-1 70-5756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28:40.0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1330 24575,'0'0'0,"5"0"0,1-5 0,0-11 0,-2-6 0,-1-4 0,-1-3 0,0-1 0,-2-5 0,0 0 0,0 1 0,0 1 0,0 2 0,-1 2 0,1 1 0,0 0 0,0-4 0,5-6 0,1 1 0,-1 0 0,0 2 0,-2 3 0,-1 2 0,-1 1 0,0-4 0,-1 1 0,0 0 0,0 0 0,-1-3 0,1 1 0,0 0 0,0 2 0,0 2 0,0 1 0,0-4 0,0 0 0,0 1 0,0 0 0,0 2 0,0-4 0,0 1 0,0 0 0,5 1 0,7 7 0,4 7 0,5 7 0,9 4 0,7 5 0,2 1 0,-1 2 0,-2 1 0,-3-1 0,-2 0 0,-1 0 0,-2-1 0,-1 1 0,5-1 0,0 0 0,5 0 0,5 0 0,-1 0 0,4 0 0,-4-1 0,-2 1 0,-5 0 0,4 0 0,-3 0 0,-2 0 0,-1 0 0,-3 0 0,0 0 0,-2 0 0,0 0 0,0 0 0,0 0 0,-1 0 0,1 0 0,0 0 0,0 0 0,5 0 0,1 0 0,-1 0 0,0 0 0,-2 0 0,0 0 0,-2 0 0,-1 0 0,0 0 0,5 0 0,1 0 0,-1 0 0,-1 0 0,5 0 0,4 0 0,-1 0 0,4 0 0,-2 0 0,2 0 0,-3 0 0,3 0 0,-4 0 0,3 0 0,-2 0 0,-4 0 0,3 0 0,3 0 0,-2 0 0,-2 0 0,-4 0 0,-2 0 0,-2 0 0,4 0 0,4 0 0,0 0 0,3 0 0,5 0 0,-3 0 0,2 0 0,-3 0 0,2 0 0,1 0 0,-2 0 0,2 0 0,7 0 0,-3 0 0,1 0 0,-4 0 0,-5 0 0,1 0 0,-4 0 0,-3 0 0,-3 0 0,-2 0 0,3 0 0,5 0 0,5 0 0,0 0 0,2 0 0,-3 0 0,2 0 0,-3 0 0,2 0 0,-4 0 0,-2 0 0,-4 0 0,-2 0 0,-2 0 0,-1 0 0,-1 0 0,-1 0 0,6 0 0,0 0 0,0 0 0,5 0 0,4 0 0,-1 0 0,4 0 0,2 0 0,-2 0 0,1 0 0,-3 0 0,1 0 0,3 0 0,-3 0 0,1 0 0,-3 0 0,2 0 0,-3 0 0,2 0 0,3 0 0,-3 0 0,2 0 0,-3 6 0,2-1 0,2 6 0,-2 0 0,-4-2 0,-4-2 0,-3-3 0,-2-1 0,-2-2 0,-1-1 0,0 0 0,-1 0 0,0-1 0,6 6 0,0 1 0,1-1 0,-2-1 0,-1-1 0,0 0 0,-2-2 0,-1-1 0,0 0 0,0 0 0,-6 5 0,1 1 0,-1-1 0,1-1 0,2-1 0,1-1 0,1 0 0,0-2 0,1 0 0,1 0 0,-1 0 0,0-1 0,0 1 0,0 0 0,1 0 0,-1 5 0,0 1 0,0-1 0,0 5 0,0-1 0,5-1 0,1-3 0,5-1 0,-1-2 0,-1-1 0,-3-1 0,-1 0 0,-3 0 0,-1-1 0,0 1 0,4 0 0,0 0 0,0 0 0,5 0 0,-1 0 0,-2 0 0,-1 0 0,-3 0 0,0 0 0,-2 0 0,-1 0 0,0 0 0,0 0 0,-1 0 0,1 0 0,0 0 0,-1 0 0,1 0 0,0 5 0,-5 6 0,-6 6 0,-5 4 0,-5 3 0,-4 3 0,-1 0 0,-2 1 0,0 6 0,0 5 0,0-1 0,0 0 0,1-3 0,0 3 0,0 3 0,5-1 0,0-2 0,1-3 0,-1-3 0,-2-3 0,-1-1 0,-1 0 0,0-2 0,-1 1 0,0-1 0,-1 1 0,1-1 0,0 1 0,0 0 0,0 0 0,0 0 0,0 0 0,0 0 0,0 0 0,0 0 0,0 0 0,0-5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2BB57-64FF-406C-B585-2A3F05C90DA8}" type="datetimeFigureOut">
              <a:rPr lang="pt-PT" smtClean="0"/>
              <a:t>13/09/2024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478EB-773D-4AED-BF41-9ED46711FD4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654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BEB0E-6703-4D14-F6B3-9A735B394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5A4628-F323-3A13-AAB2-692A6D089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B699DE-5F0A-46D2-0EE1-6DE1945F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5A46-8FDA-40A8-943C-91DD06DFE517}" type="datetime1">
              <a:rPr lang="pt-PT" smtClean="0"/>
              <a:t>13/09/2024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112281-ADD2-FCC6-F89B-EFB6A036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779B0F-059C-B765-F12D-1CE9D6CA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3A91D7E2-B776-A602-DB01-A8BF421B9D63}"/>
              </a:ext>
            </a:extLst>
          </p:cNvPr>
          <p:cNvSpPr txBox="1">
            <a:spLocks/>
          </p:cNvSpPr>
          <p:nvPr userDrawn="1"/>
        </p:nvSpPr>
        <p:spPr>
          <a:xfrm>
            <a:off x="11347450" y="6152717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771199-BA8B-4905-A5B8-FA3B954B0DE8}" type="slidenum">
              <a:rPr lang="pt-PT" smtClean="0">
                <a:solidFill>
                  <a:schemeClr val="bg1"/>
                </a:solidFill>
              </a:rPr>
              <a:pPr/>
              <a:t>‹#›</a:t>
            </a:fld>
            <a:endParaRPr lang="pt-P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08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5F6A5-EA11-2949-0D04-196BADD8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EE5D954-C13B-1035-0A55-2F595A67A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7EC41E-366C-D7F1-D70E-C496197F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5D2-71D5-425A-B83A-F6CE094D8D88}" type="datetime1">
              <a:rPr lang="pt-PT" smtClean="0"/>
              <a:t>13/09/2024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C9D19A-8257-97DD-F735-1F41233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4595055-871C-4D31-7B2F-26E2407B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219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B3FA6C-A237-CABD-66DE-CAB918C81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84A07C4-60CE-857A-9677-359E66B60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996697F-C230-2DAA-7C78-64D13A09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BA17-5F30-47F2-AAB5-5E6800BAAC7B}" type="datetime1">
              <a:rPr lang="pt-PT" smtClean="0"/>
              <a:t>13/09/2024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AD408B-6FC4-5C7D-920B-C0C03A4C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CF5064-F326-B591-CF43-99847C22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41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EEFAE-BE6C-1A0F-2BC6-BAF3994D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FA0E009-7068-4C3E-0CD4-2ECD8ABA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512E27-AF53-79D7-0917-928B7E6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D4C5E-DD72-4FDD-AE69-E7D074AD4308}" type="datetime1">
              <a:rPr lang="pt-PT" smtClean="0"/>
              <a:t>13/09/2024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D9F8C1-CB68-08DE-C0BD-50718263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057A19D-3F56-A7CF-74B6-FCDA539D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19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22A51-95A7-D549-4134-52EFA1D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9A13585-7615-BC88-51E0-BEDE275D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795B9DB-CD2E-7612-11A7-178C4AD5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0024-AC4F-4A84-91EC-BDE699AA13E6}" type="datetime1">
              <a:rPr lang="pt-PT" smtClean="0"/>
              <a:t>13/09/2024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86749D8-2FB4-B51F-1AB2-0069BC28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8EC5132-2B99-603D-DD86-D8040A15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6900" y="6152717"/>
            <a:ext cx="1117600" cy="365125"/>
          </a:xfr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fld id="{78771199-BA8B-4905-A5B8-FA3B954B0DE8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6413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E7561-6BD6-4878-1418-5D28CDAD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BA5B0E-45F3-CC01-A1F2-E5078C1C0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2F22DCD-7B6F-D26A-C00C-C3EADFF1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AFC63FC-488F-FE8D-D01B-CF5ADF55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B32B3-2F79-46BC-9420-F921D808898B}" type="datetime1">
              <a:rPr lang="pt-PT" smtClean="0"/>
              <a:t>13/09/2024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7E75B0F-4271-B789-85C1-CF4CFB4B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CBEE93B-4F56-D675-5D5F-94BFDF36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454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A0594-2DE0-8995-8D74-8960604A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E9CEB3A-8A91-BD51-4CB2-65697D82C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8301AD3-E6A8-2FD0-47E8-4BFAFF7A0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6CE405C-CF29-98B3-E6DA-C3E2E818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899F0F0-02FB-B8DF-B954-0EF34FF96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41BA1B9-C249-5ADF-5DCE-F0FD3F0F2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C727-B4D6-4D12-A6B4-22297508A541}" type="datetime1">
              <a:rPr lang="pt-PT" smtClean="0"/>
              <a:t>13/09/2024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9663460-8C6F-6705-7AEC-E01C199E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A5DAA3E-23DE-F978-B6CD-4FBE3F50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624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FBCD0-433A-9545-FE0A-C840B864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49E551-68DD-8D24-B7C1-5B72A588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54CF-CC6C-493D-9349-3CE312075B38}" type="datetime1">
              <a:rPr lang="pt-PT" smtClean="0"/>
              <a:t>13/09/2024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4249404-0D27-E0D8-8836-C3BD21CB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082C0DD-6C89-8BEC-A733-65242D7A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226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7A32244-3930-8C49-756A-4FDA603C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FB30-E916-46C5-BE55-B88B3C794EBF}" type="datetime1">
              <a:rPr lang="pt-PT" smtClean="0"/>
              <a:t>13/09/2024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A73A08B-E86E-3553-5BE5-ECC6F1A9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08E0298-2FBC-6631-F45E-DC66369B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1799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754DF-C528-8C48-4663-8E73D657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B85A6-BDA8-D2A5-7F43-BAA7B776A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7664861-EE36-29DF-238C-6B8C5499F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F59CF7F-F7F9-E7E8-6E1D-37CDAA8A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86F7-3C2C-4E7E-B1CF-DE51B3076F2C}" type="datetime1">
              <a:rPr lang="pt-PT" smtClean="0"/>
              <a:t>13/09/2024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8DFDB11-DAFD-E811-A381-E1896C5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37A187F-ECF3-65F8-4A91-FB685C54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065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F5AB4-A916-5645-AE3B-504449A2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10FBE9CC-A8C8-7F18-2995-2572BFD40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AB02930-2C88-ABE3-5092-E008CC12B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6CA4F31-B193-0461-2422-A36914B9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972D-6F06-4B2A-A4F6-C7EA79BA8E5B}" type="datetime1">
              <a:rPr lang="pt-PT" smtClean="0"/>
              <a:t>13/09/2024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9EDFC71-D189-11F0-D011-00B9A8B6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414EA0F-2A0C-70CD-D216-302EFF2A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459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6C788A0-E42F-B91C-F14D-16DCE494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354C228-D3A4-B5E2-930C-93DAE7271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F1362F7-020B-CC6E-8C55-157310752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7B83C-8DD3-48D1-B7D0-BBF66BB4DF3F}" type="datetime1">
              <a:rPr lang="pt-PT" smtClean="0"/>
              <a:t>13/09/2024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3F7B0-D126-E668-34F9-B3EBDE947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4D7C1F6-D422-14F5-3020-A5DDD2C1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1199-BA8B-4905-A5B8-FA3B954B0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26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476EA-0914-0DA3-EBA3-3780B5702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0BC3EA-9DB5-BB02-1968-E013BA675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33EAAA7-EF29-C027-546E-D405EEAEEDDB}"/>
              </a:ext>
            </a:extLst>
          </p:cNvPr>
          <p:cNvGrpSpPr/>
          <p:nvPr/>
        </p:nvGrpSpPr>
        <p:grpSpPr>
          <a:xfrm>
            <a:off x="0" y="-54016"/>
            <a:ext cx="12192000" cy="6966032"/>
            <a:chOff x="0" y="-108032"/>
            <a:chExt cx="12192000" cy="696603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C4B44F2-0E20-6252-F84A-01DEF2612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1" t="4849" r="3113"/>
            <a:stretch/>
          </p:blipFill>
          <p:spPr>
            <a:xfrm>
              <a:off x="0" y="-108031"/>
              <a:ext cx="12192000" cy="696603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6724D1E-016B-9E60-A246-4BDF96776C51}"/>
                </a:ext>
              </a:extLst>
            </p:cNvPr>
            <p:cNvSpPr/>
            <p:nvPr/>
          </p:nvSpPr>
          <p:spPr>
            <a:xfrm>
              <a:off x="0" y="-108032"/>
              <a:ext cx="12192000" cy="6966031"/>
            </a:xfrm>
            <a:prstGeom prst="rect">
              <a:avLst/>
            </a:prstGeom>
            <a:solidFill>
              <a:srgbClr val="0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400" dirty="0"/>
            </a:p>
          </p:txBody>
        </p:sp>
      </p:grpSp>
      <p:sp>
        <p:nvSpPr>
          <p:cNvPr id="7" name="Google Shape;86;p1">
            <a:extLst>
              <a:ext uri="{FF2B5EF4-FFF2-40B4-BE49-F238E27FC236}">
                <a16:creationId xmlns:a16="http://schemas.microsoft.com/office/drawing/2014/main" id="{44A74036-B761-FCBC-70B1-3ECF40777941}"/>
              </a:ext>
            </a:extLst>
          </p:cNvPr>
          <p:cNvSpPr txBox="1"/>
          <p:nvPr/>
        </p:nvSpPr>
        <p:spPr>
          <a:xfrm>
            <a:off x="735523" y="1570104"/>
            <a:ext cx="10552236" cy="149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48" tIns="7323" rIns="14648" bIns="7323" anchor="t" anchorCtr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</a:rPr>
              <a:t>Introducing Angiogenesis in Predictive</a:t>
            </a:r>
          </a:p>
          <a:p>
            <a:r>
              <a:rPr lang="en-US" sz="4800" b="1" dirty="0">
                <a:solidFill>
                  <a:srgbClr val="FFC000"/>
                </a:solidFill>
              </a:rPr>
              <a:t>Models of Cancer Development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A4E7AF-7F7A-4FBE-13B0-FE40C4AC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1" y="240836"/>
            <a:ext cx="2004059" cy="707816"/>
          </a:xfrm>
          <a:prstGeom prst="rect">
            <a:avLst/>
          </a:prstGeom>
        </p:spPr>
      </p:pic>
      <p:sp>
        <p:nvSpPr>
          <p:cNvPr id="10" name="Google Shape;90;p1">
            <a:extLst>
              <a:ext uri="{FF2B5EF4-FFF2-40B4-BE49-F238E27FC236}">
                <a16:creationId xmlns:a16="http://schemas.microsoft.com/office/drawing/2014/main" id="{B7D6489F-9AC2-BDC9-A7AB-9F1D6F2CD044}"/>
              </a:ext>
            </a:extLst>
          </p:cNvPr>
          <p:cNvSpPr txBox="1"/>
          <p:nvPr/>
        </p:nvSpPr>
        <p:spPr>
          <a:xfrm>
            <a:off x="959259" y="4668559"/>
            <a:ext cx="8811248" cy="58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48" tIns="7323" rIns="14648" bIns="7323" anchor="t" anchorCtr="0">
            <a:spAutoFit/>
          </a:bodyPr>
          <a:lstStyle/>
          <a:p>
            <a:r>
              <a:rPr lang="pt-PT" sz="2400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 SemiBold"/>
              </a:rPr>
              <a:t>Supervised by Matilde Palmeira, Rui Travasso</a:t>
            </a:r>
            <a:endParaRPr sz="2400" baseline="300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 SemiBold"/>
            </a:endParaRPr>
          </a:p>
          <a:p>
            <a:endParaRPr sz="1333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SemiBold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7BEF28D-9D1E-9182-3870-90C5F4B1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913" y="140387"/>
            <a:ext cx="1615177" cy="9087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98AA68-9A51-CE3A-6188-8895CD44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21" y="240836"/>
            <a:ext cx="1710172" cy="720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1606B-0904-D386-0317-9C2EE756D4C6}"/>
              </a:ext>
            </a:extLst>
          </p:cNvPr>
          <p:cNvSpPr txBox="1"/>
          <p:nvPr/>
        </p:nvSpPr>
        <p:spPr>
          <a:xfrm>
            <a:off x="904241" y="3429000"/>
            <a:ext cx="790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Student: Hossam El-Basiouny</a:t>
            </a:r>
          </a:p>
        </p:txBody>
      </p:sp>
    </p:spTree>
    <p:extLst>
      <p:ext uri="{BB962C8B-B14F-4D97-AF65-F5344CB8AC3E}">
        <p14:creationId xmlns:p14="http://schemas.microsoft.com/office/powerpoint/2010/main" val="166285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BFED-0663-3B5B-8396-D3D28F69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2BEF-734A-F3BD-446B-0D61A4C7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20E919-622E-1F3C-B4D3-4967A03C6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BD02-D115-E552-F3B2-0F05FF0B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/>
          <a:stretch/>
        </p:blipFill>
        <p:spPr>
          <a:xfrm>
            <a:off x="-480589" y="-108031"/>
            <a:ext cx="13015089" cy="696603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5269AC-F27D-312F-228E-523B5CE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10</a:t>
            </a:fld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34D52-E40A-31F3-BA7A-30902BF3DF65}"/>
              </a:ext>
            </a:extLst>
          </p:cNvPr>
          <p:cNvSpPr txBox="1"/>
          <p:nvPr/>
        </p:nvSpPr>
        <p:spPr>
          <a:xfrm>
            <a:off x="-100484" y="59145"/>
            <a:ext cx="813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time with smaller diffusion constant which shows </a:t>
            </a:r>
          </a:p>
        </p:txBody>
      </p:sp>
      <p:pic>
        <p:nvPicPr>
          <p:cNvPr id="9" name="Picture 8" descr="A red square with numbers and a red square with numbers&#10;&#10;Description automatically generated">
            <a:extLst>
              <a:ext uri="{FF2B5EF4-FFF2-40B4-BE49-F238E27FC236}">
                <a16:creationId xmlns:a16="http://schemas.microsoft.com/office/drawing/2014/main" id="{04E7AAE8-AB86-F420-2745-FF7B4A24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589" y="768350"/>
            <a:ext cx="5908618" cy="6089651"/>
          </a:xfrm>
          <a:prstGeom prst="rect">
            <a:avLst/>
          </a:prstGeom>
        </p:spPr>
      </p:pic>
      <p:pic>
        <p:nvPicPr>
          <p:cNvPr id="11" name="Picture 10" descr="A graph with a gradient of colors">
            <a:extLst>
              <a:ext uri="{FF2B5EF4-FFF2-40B4-BE49-F238E27FC236}">
                <a16:creationId xmlns:a16="http://schemas.microsoft.com/office/drawing/2014/main" id="{C739F1E3-5DE9-6BEC-FE44-BA13D1810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29" y="803134"/>
            <a:ext cx="7149477" cy="6024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DFA479-8671-A9AC-7910-3AE94EC043F5}"/>
              </a:ext>
            </a:extLst>
          </p:cNvPr>
          <p:cNvSpPr txBox="1"/>
          <p:nvPr/>
        </p:nvSpPr>
        <p:spPr>
          <a:xfrm>
            <a:off x="228853" y="1526590"/>
            <a:ext cx="127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  <a:r>
              <a:rPr lang="en-US" dirty="0"/>
              <a:t>= 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581DB-BAA5-B69C-8453-334757ED8DAD}"/>
              </a:ext>
            </a:extLst>
          </p:cNvPr>
          <p:cNvSpPr txBox="1"/>
          <p:nvPr/>
        </p:nvSpPr>
        <p:spPr>
          <a:xfrm>
            <a:off x="2053974" y="1526590"/>
            <a:ext cx="124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β</a:t>
            </a:r>
            <a:r>
              <a:rPr lang="en-US" dirty="0"/>
              <a:t>=0.1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1A85E0-ECB3-120C-62D3-55F565F220B2}"/>
              </a:ext>
            </a:extLst>
          </p:cNvPr>
          <p:cNvSpPr txBox="1"/>
          <p:nvPr/>
        </p:nvSpPr>
        <p:spPr>
          <a:xfrm>
            <a:off x="4218437" y="397802"/>
            <a:ext cx="283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Diffusion constant  = 0.05</a:t>
            </a:r>
          </a:p>
        </p:txBody>
      </p:sp>
    </p:spTree>
    <p:extLst>
      <p:ext uri="{BB962C8B-B14F-4D97-AF65-F5344CB8AC3E}">
        <p14:creationId xmlns:p14="http://schemas.microsoft.com/office/powerpoint/2010/main" val="298233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76CA7-54C3-ABA2-272F-FA44674B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C4106F4-9A5F-C8D7-D71C-138AE3540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1AACE8-5A1A-E770-C4CF-47E7E4C0E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/>
          <a:stretch/>
        </p:blipFill>
        <p:spPr>
          <a:xfrm>
            <a:off x="0" y="0"/>
            <a:ext cx="13015089" cy="696603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6962D64-ECD4-5C54-6C9A-A29E624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11</a:t>
            </a:fld>
            <a:endParaRPr lang="pt-PT"/>
          </a:p>
        </p:txBody>
      </p:sp>
      <p:pic>
        <p:nvPicPr>
          <p:cNvPr id="10" name="Picture 9" descr="A group of people standing on stairs">
            <a:extLst>
              <a:ext uri="{FF2B5EF4-FFF2-40B4-BE49-F238E27FC236}">
                <a16:creationId xmlns:a16="http://schemas.microsoft.com/office/drawing/2014/main" id="{39514BF4-A8C9-E6DB-7321-C390B6C0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32" y="2429822"/>
            <a:ext cx="7968343" cy="4482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A8A1C-D6C5-E2A3-4C25-F2272DC4E21E}"/>
              </a:ext>
            </a:extLst>
          </p:cNvPr>
          <p:cNvSpPr txBox="1"/>
          <p:nvPr/>
        </p:nvSpPr>
        <p:spPr>
          <a:xfrm>
            <a:off x="2230734" y="472273"/>
            <a:ext cx="7867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pple Chancery" panose="03020702040506060504" pitchFamily="66" charset="0"/>
              </a:rPr>
              <a:t>Thank you  &lt;3 </a:t>
            </a:r>
          </a:p>
        </p:txBody>
      </p:sp>
    </p:spTree>
    <p:extLst>
      <p:ext uri="{BB962C8B-B14F-4D97-AF65-F5344CB8AC3E}">
        <p14:creationId xmlns:p14="http://schemas.microsoft.com/office/powerpoint/2010/main" val="315856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B6F3627-C17E-23D2-59BC-9C33C66CDE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0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B6A69E-54C8-4D7D-D1CF-93F443B8C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9" t="8334" r="4754" b="3661"/>
          <a:stretch/>
        </p:blipFill>
        <p:spPr>
          <a:xfrm>
            <a:off x="227013" y="201110"/>
            <a:ext cx="11737975" cy="64427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72E978-856C-C3B8-808A-720464354A93}"/>
              </a:ext>
            </a:extLst>
          </p:cNvPr>
          <p:cNvSpPr/>
          <p:nvPr/>
        </p:nvSpPr>
        <p:spPr>
          <a:xfrm>
            <a:off x="227012" y="201110"/>
            <a:ext cx="11737975" cy="6455780"/>
          </a:xfrm>
          <a:prstGeom prst="rect">
            <a:avLst/>
          </a:prstGeom>
          <a:solidFill>
            <a:srgbClr val="000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0" dirty="0">
              <a:solidFill>
                <a:schemeClr val="bg1"/>
              </a:solidFill>
            </a:endParaRPr>
          </a:p>
        </p:txBody>
      </p:sp>
      <p:sp>
        <p:nvSpPr>
          <p:cNvPr id="13" name="Google Shape;86;p1">
            <a:extLst>
              <a:ext uri="{FF2B5EF4-FFF2-40B4-BE49-F238E27FC236}">
                <a16:creationId xmlns:a16="http://schemas.microsoft.com/office/drawing/2014/main" id="{F9BA979C-58C2-4885-FF5C-D76E78B8EA97}"/>
              </a:ext>
            </a:extLst>
          </p:cNvPr>
          <p:cNvSpPr txBox="1"/>
          <p:nvPr/>
        </p:nvSpPr>
        <p:spPr>
          <a:xfrm>
            <a:off x="727290" y="754329"/>
            <a:ext cx="6823623" cy="56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48" tIns="7323" rIns="14648" bIns="7323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Tumors</a:t>
            </a:r>
            <a:r>
              <a:rPr lang="en-GB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 &amp; Angiogenesis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448DAE5-2409-7CF5-2724-6E49802F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2D0BA61-F417-9946-4049-06CC7B335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9" y="1838737"/>
            <a:ext cx="7913914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Angiogenesis is the process by which new blood vessels from existing ones</a:t>
            </a:r>
          </a:p>
          <a:p>
            <a:pPr eaLnBrk="1" hangingPunct="1">
              <a:defRPr/>
            </a:pPr>
            <a:endParaRPr lang="en-US" dirty="0">
              <a:solidFill>
                <a:schemeClr val="bg1"/>
              </a:solidFill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Angiogenesis is strongly </a:t>
            </a:r>
            <a:r>
              <a:rPr lang="en-US" dirty="0">
                <a:solidFill>
                  <a:schemeClr val="bg1"/>
                </a:solidFill>
              </a:rPr>
              <a:t>correlated with solid tumor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malignity and is driven by tumor hypoxia</a:t>
            </a:r>
            <a:endParaRPr lang="en-US" sz="11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defRPr/>
            </a:pPr>
            <a:endParaRPr lang="en-US" sz="11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Relevant in varied situations in health and disease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Morphogenesis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Inflammation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Wound healing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Diabetic Retinopathy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cs typeface="ＭＳ Ｐゴシック" charset="0"/>
              </a:rPr>
              <a:t>Over 50 other pathologies</a:t>
            </a:r>
          </a:p>
          <a:p>
            <a:pPr lvl="1" eaLnBrk="1" hangingPunct="1">
              <a:defRPr/>
            </a:pPr>
            <a:endParaRPr lang="en-US" sz="1200" dirty="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747D9AA-F293-2AC8-38F0-47776E42278E}"/>
              </a:ext>
            </a:extLst>
          </p:cNvPr>
          <p:cNvGrpSpPr>
            <a:grpSpLocks/>
          </p:cNvGrpSpPr>
          <p:nvPr/>
        </p:nvGrpSpPr>
        <p:grpSpPr bwMode="auto">
          <a:xfrm>
            <a:off x="7310197" y="2406305"/>
            <a:ext cx="4289425" cy="3754438"/>
            <a:chOff x="3407" y="152"/>
            <a:chExt cx="2153" cy="1652"/>
          </a:xfrm>
        </p:grpSpPr>
        <p:pic>
          <p:nvPicPr>
            <p:cNvPr id="9" name="Picture 6" descr="method">
              <a:extLst>
                <a:ext uri="{FF2B5EF4-FFF2-40B4-BE49-F238E27FC236}">
                  <a16:creationId xmlns:a16="http://schemas.microsoft.com/office/drawing/2014/main" id="{2B903598-7B83-7A4D-24D1-7102FFD58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" y="152"/>
              <a:ext cx="2153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2B438136-DA3C-714B-0BCE-6F210BA8D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" y="1704"/>
              <a:ext cx="1175" cy="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algn="ctr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algn="ctr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algn="ctr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algn="ctr"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900"/>
                <a:t>M. D. Anderson Cancer Center, Univ. of Texas</a:t>
              </a:r>
              <a:endParaRPr lang="en-US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5118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476EA-0914-0DA3-EBA3-3780B5702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0BC3EA-9DB5-BB02-1968-E013BA675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33EAAA7-EF29-C027-546E-D405EEAEEDDB}"/>
              </a:ext>
            </a:extLst>
          </p:cNvPr>
          <p:cNvGrpSpPr/>
          <p:nvPr/>
        </p:nvGrpSpPr>
        <p:grpSpPr>
          <a:xfrm>
            <a:off x="0" y="0"/>
            <a:ext cx="12192000" cy="6966032"/>
            <a:chOff x="0" y="-108032"/>
            <a:chExt cx="12192000" cy="696603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C4B44F2-0E20-6252-F84A-01DEF2612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1" t="4849" r="3113"/>
            <a:stretch/>
          </p:blipFill>
          <p:spPr>
            <a:xfrm>
              <a:off x="0" y="-108031"/>
              <a:ext cx="12192000" cy="696603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6724D1E-016B-9E60-A246-4BDF96776C51}"/>
                </a:ext>
              </a:extLst>
            </p:cNvPr>
            <p:cNvSpPr/>
            <p:nvPr/>
          </p:nvSpPr>
          <p:spPr>
            <a:xfrm>
              <a:off x="0" y="-108032"/>
              <a:ext cx="12192000" cy="6966031"/>
            </a:xfrm>
            <a:prstGeom prst="rect">
              <a:avLst/>
            </a:prstGeom>
            <a:solidFill>
              <a:srgbClr val="0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40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7A4E7AF-7F7A-4FBE-13B0-FE40C4AC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1" y="240836"/>
            <a:ext cx="2004059" cy="7078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BEF28D-9D1E-9182-3870-90C5F4B1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913" y="140387"/>
            <a:ext cx="1615177" cy="9087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98AA68-9A51-CE3A-6188-8895CD44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21" y="240836"/>
            <a:ext cx="1710172" cy="720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3C2026-F00F-BC61-F9E2-4FDF22C93E0C}"/>
              </a:ext>
            </a:extLst>
          </p:cNvPr>
          <p:cNvSpPr txBox="1"/>
          <p:nvPr/>
        </p:nvSpPr>
        <p:spPr>
          <a:xfrm>
            <a:off x="930953" y="958795"/>
            <a:ext cx="1036208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is  to explore simple predictive models of tumor growth in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2D and that includes how irrigation affects its development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8E6A0-4802-3E2C-B652-7CD57A335E72}"/>
              </a:ext>
            </a:extLst>
          </p:cNvPr>
          <p:cNvSpPr txBox="1"/>
          <p:nvPr/>
        </p:nvSpPr>
        <p:spPr>
          <a:xfrm>
            <a:off x="740980" y="3871609"/>
            <a:ext cx="11253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model results show how the cells move, how they grow and can be fit from longitudinal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167495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476EA-0914-0DA3-EBA3-3780B5702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0BC3EA-9DB5-BB02-1968-E013BA675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33EAAA7-EF29-C027-546E-D405EEAEEDDB}"/>
              </a:ext>
            </a:extLst>
          </p:cNvPr>
          <p:cNvGrpSpPr/>
          <p:nvPr/>
        </p:nvGrpSpPr>
        <p:grpSpPr>
          <a:xfrm>
            <a:off x="-21018" y="-489634"/>
            <a:ext cx="12213018" cy="7463953"/>
            <a:chOff x="-21018" y="-703230"/>
            <a:chExt cx="12213018" cy="746395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C4B44F2-0E20-6252-F84A-01DEF2612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1" t="4849" r="3113"/>
            <a:stretch/>
          </p:blipFill>
          <p:spPr>
            <a:xfrm>
              <a:off x="0" y="-205308"/>
              <a:ext cx="12192000" cy="696603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6724D1E-016B-9E60-A246-4BDF96776C51}"/>
                </a:ext>
              </a:extLst>
            </p:cNvPr>
            <p:cNvSpPr/>
            <p:nvPr/>
          </p:nvSpPr>
          <p:spPr>
            <a:xfrm>
              <a:off x="-21018" y="-703230"/>
              <a:ext cx="12192000" cy="6966031"/>
            </a:xfrm>
            <a:prstGeom prst="rect">
              <a:avLst/>
            </a:prstGeom>
            <a:solidFill>
              <a:srgbClr val="0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40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7A4E7AF-7F7A-4FBE-13B0-FE40C4AC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1" y="240836"/>
            <a:ext cx="2004059" cy="7078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BEF28D-9D1E-9182-3870-90C5F4B1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913" y="140387"/>
            <a:ext cx="1615177" cy="9087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98AA68-9A51-CE3A-6188-8895CD44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21" y="240836"/>
            <a:ext cx="1710172" cy="720816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F7A9E08C-591E-8AFB-516C-F8C34A7F9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68" y="1627539"/>
            <a:ext cx="10945753" cy="1895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9707E2-B11B-151C-A582-A739652E7D78}"/>
                  </a:ext>
                </a:extLst>
              </p14:cNvPr>
              <p14:cNvContentPartPr/>
              <p14:nvPr/>
            </p14:nvContentPartPr>
            <p14:xfrm>
              <a:off x="1794609" y="2644134"/>
              <a:ext cx="1382040" cy="28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9707E2-B11B-151C-A582-A739652E7D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5969" y="2635134"/>
                <a:ext cx="1399680" cy="3009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B4D2F97-56B1-6970-412A-7DC4A854098C}"/>
              </a:ext>
            </a:extLst>
          </p:cNvPr>
          <p:cNvSpPr txBox="1"/>
          <p:nvPr/>
        </p:nvSpPr>
        <p:spPr>
          <a:xfrm>
            <a:off x="1442737" y="2880694"/>
            <a:ext cx="220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Diffusion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8CF547-B399-01DA-FC0A-DC9A8C29BAAB}"/>
                  </a:ext>
                </a:extLst>
              </p14:cNvPr>
              <p14:cNvContentPartPr/>
              <p14:nvPr/>
            </p14:nvContentPartPr>
            <p14:xfrm>
              <a:off x="4903967" y="2182801"/>
              <a:ext cx="2520000" cy="479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8CF547-B399-01DA-FC0A-DC9A8C29BA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85967" y="2164801"/>
                <a:ext cx="2555640" cy="514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4D3714-05BA-2BB5-0062-42C0A8ED8632}"/>
              </a:ext>
            </a:extLst>
          </p:cNvPr>
          <p:cNvSpPr txBox="1"/>
          <p:nvPr/>
        </p:nvSpPr>
        <p:spPr>
          <a:xfrm>
            <a:off x="5044162" y="1464868"/>
            <a:ext cx="266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Irrigation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ADF63-9AA6-63DD-B570-CDD0CF40381A}"/>
              </a:ext>
            </a:extLst>
          </p:cNvPr>
          <p:cNvSpPr txBox="1"/>
          <p:nvPr/>
        </p:nvSpPr>
        <p:spPr>
          <a:xfrm>
            <a:off x="5631463" y="2980066"/>
            <a:ext cx="672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Proliferation 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A0D10984-7A81-3045-5874-7B6541DDB416}"/>
              </a:ext>
            </a:extLst>
          </p:cNvPr>
          <p:cNvSpPr/>
          <p:nvPr/>
        </p:nvSpPr>
        <p:spPr>
          <a:xfrm>
            <a:off x="3570051" y="1695506"/>
            <a:ext cx="609883" cy="1484593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>
                <a:gradFill>
                  <a:gsLst>
                    <a:gs pos="20276">
                      <a:srgbClr val="E1E9F5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8A5E7083-4B5F-D321-EFDB-63969F64DCD4}"/>
              </a:ext>
            </a:extLst>
          </p:cNvPr>
          <p:cNvSpPr/>
          <p:nvPr/>
        </p:nvSpPr>
        <p:spPr>
          <a:xfrm>
            <a:off x="10739336" y="1695506"/>
            <a:ext cx="388708" cy="173349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m 6">
            <a:extLst>
              <a:ext uri="{FF2B5EF4-FFF2-40B4-BE49-F238E27FC236}">
                <a16:creationId xmlns:a16="http://schemas.microsoft.com/office/drawing/2014/main" id="{DF784BA0-A90C-69AA-D09E-4E90259310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4117" y="4352026"/>
            <a:ext cx="5134692" cy="21243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9D7513-FA61-7EA7-8491-10975829226F}"/>
              </a:ext>
            </a:extLst>
          </p:cNvPr>
          <p:cNvSpPr txBox="1"/>
          <p:nvPr/>
        </p:nvSpPr>
        <p:spPr>
          <a:xfrm>
            <a:off x="3570051" y="935692"/>
            <a:ext cx="5009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Tumor Cell Density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2BDD78-8E11-28B5-B8FF-3B32B4D512D4}"/>
              </a:ext>
            </a:extLst>
          </p:cNvPr>
          <p:cNvSpPr txBox="1"/>
          <p:nvPr/>
        </p:nvSpPr>
        <p:spPr>
          <a:xfrm>
            <a:off x="3874992" y="4307819"/>
            <a:ext cx="390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Vessel Density </a:t>
            </a:r>
          </a:p>
        </p:txBody>
      </p:sp>
    </p:spTree>
    <p:extLst>
      <p:ext uri="{BB962C8B-B14F-4D97-AF65-F5344CB8AC3E}">
        <p14:creationId xmlns:p14="http://schemas.microsoft.com/office/powerpoint/2010/main" val="221256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476EA-0914-0DA3-EBA3-3780B5702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0BC3EA-9DB5-BB02-1968-E013BA675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33EAAA7-EF29-C027-546E-D405EEAEEDDB}"/>
              </a:ext>
            </a:extLst>
          </p:cNvPr>
          <p:cNvGrpSpPr/>
          <p:nvPr/>
        </p:nvGrpSpPr>
        <p:grpSpPr>
          <a:xfrm>
            <a:off x="-20855" y="-504027"/>
            <a:ext cx="12213018" cy="7463953"/>
            <a:chOff x="-21018" y="-703230"/>
            <a:chExt cx="12213018" cy="746395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C4B44F2-0E20-6252-F84A-01DEF2612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1" t="4849" r="3113"/>
            <a:stretch/>
          </p:blipFill>
          <p:spPr>
            <a:xfrm>
              <a:off x="0" y="-205308"/>
              <a:ext cx="12192000" cy="696603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6724D1E-016B-9E60-A246-4BDF96776C51}"/>
                </a:ext>
              </a:extLst>
            </p:cNvPr>
            <p:cNvSpPr/>
            <p:nvPr/>
          </p:nvSpPr>
          <p:spPr>
            <a:xfrm>
              <a:off x="-21018" y="-703230"/>
              <a:ext cx="12192000" cy="6966031"/>
            </a:xfrm>
            <a:prstGeom prst="rect">
              <a:avLst/>
            </a:prstGeom>
            <a:solidFill>
              <a:srgbClr val="00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400" dirty="0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C7A4E7AF-7F7A-4FBE-13B0-FE40C4AC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1" y="240836"/>
            <a:ext cx="2004059" cy="7078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BEF28D-9D1E-9182-3870-90C5F4B1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913" y="140387"/>
            <a:ext cx="1615177" cy="9087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98AA68-9A51-CE3A-6188-8895CD44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21" y="240836"/>
            <a:ext cx="1710172" cy="720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AD49CD-6280-F7B6-197A-B0A06E1D3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" y="2071422"/>
            <a:ext cx="6638140" cy="48770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B18B3C-26EC-6CAC-5CAA-14D8D67770D9}"/>
              </a:ext>
            </a:extLst>
          </p:cNvPr>
          <p:cNvSpPr txBox="1"/>
          <p:nvPr/>
        </p:nvSpPr>
        <p:spPr>
          <a:xfrm>
            <a:off x="4517131" y="874799"/>
            <a:ext cx="253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Only diffusion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F45C13-2991-86FD-25B1-51020260A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3" y="840596"/>
            <a:ext cx="2429232" cy="9838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FF6121-D901-C37F-39DA-5757E6965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67" y="2071421"/>
            <a:ext cx="5486411" cy="48770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C4425A-C823-8E67-624D-7EB9DDF4C458}"/>
              </a:ext>
            </a:extLst>
          </p:cNvPr>
          <p:cNvSpPr txBox="1"/>
          <p:nvPr/>
        </p:nvSpPr>
        <p:spPr>
          <a:xfrm>
            <a:off x="5033718" y="1551649"/>
            <a:ext cx="348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 constant = 2</a:t>
            </a:r>
          </a:p>
        </p:txBody>
      </p:sp>
    </p:spTree>
    <p:extLst>
      <p:ext uri="{BB962C8B-B14F-4D97-AF65-F5344CB8AC3E}">
        <p14:creationId xmlns:p14="http://schemas.microsoft.com/office/powerpoint/2010/main" val="262788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BFED-0663-3B5B-8396-D3D28F69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2BEF-734A-F3BD-446B-0D61A4C7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20E919-622E-1F3C-B4D3-4967A03C6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BD02-D115-E552-F3B2-0F05FF0B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/>
          <a:stretch/>
        </p:blipFill>
        <p:spPr>
          <a:xfrm>
            <a:off x="-417894" y="-54016"/>
            <a:ext cx="13015089" cy="696603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5269AC-F27D-312F-228E-523B5CE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4C906-9B6D-6B54-E101-A666EE4F4FCB}"/>
              </a:ext>
            </a:extLst>
          </p:cNvPr>
          <p:cNvSpPr txBox="1"/>
          <p:nvPr/>
        </p:nvSpPr>
        <p:spPr>
          <a:xfrm>
            <a:off x="2686331" y="-143578"/>
            <a:ext cx="7393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Proliferation and small diffusion</a:t>
            </a:r>
          </a:p>
        </p:txBody>
      </p:sp>
      <p:pic>
        <p:nvPicPr>
          <p:cNvPr id="8" name="Picture 7" descr="A chart with a gradient of colors">
            <a:extLst>
              <a:ext uri="{FF2B5EF4-FFF2-40B4-BE49-F238E27FC236}">
                <a16:creationId xmlns:a16="http://schemas.microsoft.com/office/drawing/2014/main" id="{C1D22829-689D-ADA8-DA69-4EA982A06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81" y="1386673"/>
            <a:ext cx="6494314" cy="5525342"/>
          </a:xfrm>
          <a:prstGeom prst="rect">
            <a:avLst/>
          </a:prstGeom>
        </p:spPr>
      </p:pic>
      <p:pic>
        <p:nvPicPr>
          <p:cNvPr id="10" name="Picture 9" descr="A chart of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015E11B3-BF33-B0C2-CA61-890BA69D8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894" y="1386673"/>
            <a:ext cx="6520774" cy="5525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CA377-A095-BBC8-7CED-7E4CFFD274DD}"/>
              </a:ext>
            </a:extLst>
          </p:cNvPr>
          <p:cNvSpPr txBox="1"/>
          <p:nvPr/>
        </p:nvSpPr>
        <p:spPr>
          <a:xfrm>
            <a:off x="3858567" y="768350"/>
            <a:ext cx="413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 constant = 0.001</a:t>
            </a:r>
          </a:p>
        </p:txBody>
      </p:sp>
    </p:spTree>
    <p:extLst>
      <p:ext uri="{BB962C8B-B14F-4D97-AF65-F5344CB8AC3E}">
        <p14:creationId xmlns:p14="http://schemas.microsoft.com/office/powerpoint/2010/main" val="92725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BFED-0663-3B5B-8396-D3D28F69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2BEF-734A-F3BD-446B-0D61A4C7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20E919-622E-1F3C-B4D3-4967A03C6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BD02-D115-E552-F3B2-0F05FF0B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/>
          <a:stretch/>
        </p:blipFill>
        <p:spPr>
          <a:xfrm>
            <a:off x="-480589" y="-188355"/>
            <a:ext cx="13015089" cy="696603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5269AC-F27D-312F-228E-523B5CE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7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8C47F-8E0D-3B56-2368-E5E2F5D35AD5}"/>
              </a:ext>
            </a:extLst>
          </p:cNvPr>
          <p:cNvSpPr txBox="1"/>
          <p:nvPr/>
        </p:nvSpPr>
        <p:spPr>
          <a:xfrm>
            <a:off x="2797742" y="-188354"/>
            <a:ext cx="6129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Proliferation and diffusion</a:t>
            </a:r>
          </a:p>
        </p:txBody>
      </p:sp>
      <p:pic>
        <p:nvPicPr>
          <p:cNvPr id="8" name="Picture 7" descr="A chart of a number of colors&#10;&#10;Description automatically generated">
            <a:extLst>
              <a:ext uri="{FF2B5EF4-FFF2-40B4-BE49-F238E27FC236}">
                <a16:creationId xmlns:a16="http://schemas.microsoft.com/office/drawing/2014/main" id="{2678632C-CFFF-7517-17BC-1DBE32DFD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896" y="1709737"/>
            <a:ext cx="6431277" cy="5202277"/>
          </a:xfrm>
          <a:prstGeom prst="rect">
            <a:avLst/>
          </a:prstGeom>
        </p:spPr>
      </p:pic>
      <p:pic>
        <p:nvPicPr>
          <p:cNvPr id="10" name="Picture 9" descr="A graph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D37F7CC-2B88-9FA3-8720-588D5DBE4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80" y="1684095"/>
            <a:ext cx="6521120" cy="5202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A3F853-209A-0AC2-6910-27FC63593511}"/>
              </a:ext>
            </a:extLst>
          </p:cNvPr>
          <p:cNvSpPr txBox="1"/>
          <p:nvPr/>
        </p:nvSpPr>
        <p:spPr>
          <a:xfrm>
            <a:off x="4270550" y="1113734"/>
            <a:ext cx="404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 constant = 0.05 </a:t>
            </a:r>
          </a:p>
        </p:txBody>
      </p:sp>
    </p:spTree>
    <p:extLst>
      <p:ext uri="{BB962C8B-B14F-4D97-AF65-F5344CB8AC3E}">
        <p14:creationId xmlns:p14="http://schemas.microsoft.com/office/powerpoint/2010/main" val="125502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BFED-0663-3B5B-8396-D3D28F69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2BEF-734A-F3BD-446B-0D61A4C7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20E919-622E-1F3C-B4D3-4967A03C6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BD02-D115-E552-F3B2-0F05FF0B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/>
          <a:stretch/>
        </p:blipFill>
        <p:spPr>
          <a:xfrm>
            <a:off x="-417894" y="-54016"/>
            <a:ext cx="13015089" cy="696603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5269AC-F27D-312F-228E-523B5CE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8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A2D007-41B5-46F8-03E9-158AC747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16" y="4773602"/>
            <a:ext cx="5134692" cy="2124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AFE89-D1F3-7138-33CB-3E478B981C39}"/>
              </a:ext>
            </a:extLst>
          </p:cNvPr>
          <p:cNvSpPr txBox="1"/>
          <p:nvPr/>
        </p:nvSpPr>
        <p:spPr>
          <a:xfrm>
            <a:off x="-417895" y="1725911"/>
            <a:ext cx="13015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 Adding Vessels and evaluating how the tumor grows with small </a:t>
            </a:r>
            <a:r>
              <a:rPr lang="el-G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β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(0.001) and  larger </a:t>
            </a:r>
            <a:r>
              <a:rPr lang="el-G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β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(0.1)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2FB8C-4CAF-701D-F645-AA5725DBA5FE}"/>
              </a:ext>
            </a:extLst>
          </p:cNvPr>
          <p:cNvSpPr txBox="1"/>
          <p:nvPr/>
        </p:nvSpPr>
        <p:spPr>
          <a:xfrm>
            <a:off x="-251209" y="411982"/>
            <a:ext cx="12443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does the vessel density affect the tumor growth?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97521-B6BC-CD34-A9F8-94DA0ED243F3}"/>
              </a:ext>
            </a:extLst>
          </p:cNvPr>
          <p:cNvSpPr txBox="1"/>
          <p:nvPr/>
        </p:nvSpPr>
        <p:spPr>
          <a:xfrm>
            <a:off x="7576458" y="3265714"/>
            <a:ext cx="4521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β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= Vessel Growth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DCFE7-F1ED-8362-B01F-5BDEFF7966E4}"/>
              </a:ext>
            </a:extLst>
          </p:cNvPr>
          <p:cNvSpPr txBox="1"/>
          <p:nvPr/>
        </p:nvSpPr>
        <p:spPr>
          <a:xfrm>
            <a:off x="-251209" y="3428999"/>
            <a:ext cx="393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υ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Vessel density</a:t>
            </a:r>
          </a:p>
        </p:txBody>
      </p:sp>
    </p:spTree>
    <p:extLst>
      <p:ext uri="{BB962C8B-B14F-4D97-AF65-F5344CB8AC3E}">
        <p14:creationId xmlns:p14="http://schemas.microsoft.com/office/powerpoint/2010/main" val="303484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BFED-0663-3B5B-8396-D3D28F69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B2BEF-734A-F3BD-446B-0D61A4C7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20E919-622E-1F3C-B4D3-4967A03C6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43BD02-D115-E552-F3B2-0F05FF0B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9"/>
          <a:stretch/>
        </p:blipFill>
        <p:spPr>
          <a:xfrm>
            <a:off x="-480589" y="-103722"/>
            <a:ext cx="13015089" cy="696603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5269AC-F27D-312F-228E-523B5CE0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1199-BA8B-4905-A5B8-FA3B954B0DE8}" type="slidenum">
              <a:rPr lang="pt-PT" smtClean="0"/>
              <a:pPr/>
              <a:t>9</a:t>
            </a:fld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34D52-E40A-31F3-BA7A-30902BF3DF65}"/>
              </a:ext>
            </a:extLst>
          </p:cNvPr>
          <p:cNvSpPr txBox="1"/>
          <p:nvPr/>
        </p:nvSpPr>
        <p:spPr>
          <a:xfrm>
            <a:off x="-170822" y="-103722"/>
            <a:ext cx="813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it turns out more vessel density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1B65FD-1D9C-DB4B-D063-7414725C9AF7}"/>
              </a:ext>
            </a:extLst>
          </p:cNvPr>
          <p:cNvSpPr/>
          <p:nvPr/>
        </p:nvSpPr>
        <p:spPr>
          <a:xfrm>
            <a:off x="4037566" y="-296127"/>
            <a:ext cx="2833636" cy="844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1D5CB-31CA-9E08-282A-EF5AF0C3C20D}"/>
              </a:ext>
            </a:extLst>
          </p:cNvPr>
          <p:cNvSpPr txBox="1"/>
          <p:nvPr/>
        </p:nvSpPr>
        <p:spPr>
          <a:xfrm>
            <a:off x="7876037" y="-58762"/>
            <a:ext cx="43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Tumor Growth </a:t>
            </a:r>
          </a:p>
        </p:txBody>
      </p:sp>
      <p:pic>
        <p:nvPicPr>
          <p:cNvPr id="17" name="Picture 16" descr="A chart with a gradient of blue and green colors&#10;&#10;Description automatically generated with medium confidence">
            <a:extLst>
              <a:ext uri="{FF2B5EF4-FFF2-40B4-BE49-F238E27FC236}">
                <a16:creationId xmlns:a16="http://schemas.microsoft.com/office/drawing/2014/main" id="{94127E9C-7716-477C-86E0-5592718AE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16" y="849295"/>
            <a:ext cx="7212984" cy="6008705"/>
          </a:xfrm>
          <a:prstGeom prst="rect">
            <a:avLst/>
          </a:prstGeom>
        </p:spPr>
      </p:pic>
      <p:pic>
        <p:nvPicPr>
          <p:cNvPr id="20" name="Picture 19" descr="A red square with numbers and a red square with numbers">
            <a:extLst>
              <a:ext uri="{FF2B5EF4-FFF2-40B4-BE49-F238E27FC236}">
                <a16:creationId xmlns:a16="http://schemas.microsoft.com/office/drawing/2014/main" id="{5C19144E-70A8-4EC7-1D52-F7441DBE1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655" y="839297"/>
            <a:ext cx="5802105" cy="60087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78D0C5-E2E8-F032-26C2-0CC4F2802FA4}"/>
              </a:ext>
            </a:extLst>
          </p:cNvPr>
          <p:cNvSpPr txBox="1"/>
          <p:nvPr/>
        </p:nvSpPr>
        <p:spPr>
          <a:xfrm>
            <a:off x="228853" y="1526590"/>
            <a:ext cx="127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  <a:r>
              <a:rPr lang="en-US" dirty="0"/>
              <a:t>= 0.001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F6863-F48D-992D-9DFC-8D2BBD052467}"/>
              </a:ext>
            </a:extLst>
          </p:cNvPr>
          <p:cNvSpPr txBox="1"/>
          <p:nvPr/>
        </p:nvSpPr>
        <p:spPr>
          <a:xfrm>
            <a:off x="2053974" y="1526590"/>
            <a:ext cx="124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l-GR" dirty="0"/>
              <a:t>β</a:t>
            </a:r>
            <a:r>
              <a:rPr lang="en-US" dirty="0"/>
              <a:t>=0.1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A8D3E4-06CA-9C46-3449-50F80A95EB33}"/>
              </a:ext>
            </a:extLst>
          </p:cNvPr>
          <p:cNvSpPr txBox="1"/>
          <p:nvPr/>
        </p:nvSpPr>
        <p:spPr>
          <a:xfrm>
            <a:off x="4365050" y="465119"/>
            <a:ext cx="283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Diffusion constant  = 0.2</a:t>
            </a:r>
          </a:p>
        </p:txBody>
      </p:sp>
    </p:spTree>
    <p:extLst>
      <p:ext uri="{BB962C8B-B14F-4D97-AF65-F5344CB8AC3E}">
        <p14:creationId xmlns:p14="http://schemas.microsoft.com/office/powerpoint/2010/main" val="1319492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10122</TotalTime>
  <Words>241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Apple Chancery</vt:lpstr>
      <vt:lpstr>Arial</vt:lpstr>
      <vt:lpstr>Calibri</vt:lpstr>
      <vt:lpstr>Calibri Light</vt:lpstr>
      <vt:lpstr>Roboto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Matilde Antunes Palmeira</dc:creator>
  <cp:lastModifiedBy>Hossam  El-Basiouny</cp:lastModifiedBy>
  <cp:revision>8</cp:revision>
  <dcterms:created xsi:type="dcterms:W3CDTF">2024-05-31T07:33:52Z</dcterms:created>
  <dcterms:modified xsi:type="dcterms:W3CDTF">2024-09-19T13:06:48Z</dcterms:modified>
</cp:coreProperties>
</file>